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Accidente 1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Tanto a padres, instituciones y conductores. Ojo, que está disponible en Bolivia también.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También previamente Eduardo Yago realizó su memoria en la Politecnica de valencia respecto a este tipo de mecanismos, el cual...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... fue patentado bajo Traceus de "TecnoProtel.Elian S.L"...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 siendo ofrecido como parte de otra plataforma...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privadamente.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 problema es que...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...lo cual vuelve imposible aplicar dichas soluciones de manera directa acá.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Inspirado en bla bla bla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Aveeza intenta apuntar al problema de la fiscalización por parte de los padres y la inseguridad de estos por saber en donde están sus hijos a cada momento.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Accidente 2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 accidentes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 para colmo, los transportistas amenazan como un paro donde nadie les ayuda.</a:t>
            </a:r>
          </a:p>
          <a:p>
            <a:pPr/>
          </a:p>
          <a:p>
            <a:pPr/>
            <a:r>
              <a:t>Esto preocupa a los padres desde hace tiempo, y notar que estas son unas pocas noticias del mes pasado.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Intentaron hacer una aplicación para espiar la actividad de los hijos en españa...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 el año 2012.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Pero en Colombia, un grupo desarrollo una aplicación orientada a monitorear las rutas que siguen los vehículos escolares para informarsela a las partes correspondientes (padres, instituciones)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Shape 1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... bajo el nombre de Ontrack School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 cual es presentado como una plataforma completa que ofrece múltiples prestaciones...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riunet.upv.es/bitstream/handle/10251/55654/YAGO%20-%20Aplicaci%C3%B3n%20Web%20y%20M%C3%B3vil%20para%20el%20seguimiento%20de%20autobuses%20escolares.pdf?sequence=1" TargetMode="External"/><Relationship Id="rId3" Type="http://schemas.openxmlformats.org/officeDocument/2006/relationships/hyperlink" Target="http://www.biobiochile.cl/2016/03/06/transporte-escolar-amenaza-con-paro-nacional-al-no-recibir-bono-por-petroleo.shtml" TargetMode="External"/><Relationship Id="rId4" Type="http://schemas.openxmlformats.org/officeDocument/2006/relationships/hyperlink" Target="http://www.biobiochile.cl/2016/03/29/un-lesionado-grave-dejo-colision-entre-furgon-escolar-y-bus-en-la-araucania.shtml" TargetMode="External"/><Relationship Id="rId5" Type="http://schemas.openxmlformats.org/officeDocument/2006/relationships/hyperlink" Target="http://www.biobiochile.cl/2016/04/07/furgon-escolar-protagoniza-choque-y-termina-incrustado-en-vivienda-de-valdivia.shtml" TargetMode="External"/><Relationship Id="rId6" Type="http://schemas.openxmlformats.org/officeDocument/2006/relationships/hyperlink" Target="http://www.ahoranoticias.cl/chile/santiago/168021-dos-personas-heridas-deja-choque-de-furgon-escolares-en-puente-alto.html" TargetMode="External"/><Relationship Id="rId7" Type="http://schemas.openxmlformats.org/officeDocument/2006/relationships/hyperlink" Target="http://www.aveeza.com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Gestión de Innovación y Emprendimiento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Alexis Ángulo, Sebastián Arias, Alexis Cabezas, Catalina Díaz, Luis López, Erik Regla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creen Shot 2016-04-15 at 10.33.52 P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-11619849" y="-28330147"/>
            <a:ext cx="47898644" cy="38164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400">
        <p:dissolv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creen Shot 2016-04-15 at 11.07.20 PM.pn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3896" t="0" r="11950" b="1576"/>
          <a:stretch>
            <a:fillRect/>
          </a:stretch>
        </p:blipFill>
        <p:spPr>
          <a:xfrm>
            <a:off x="0" y="11054"/>
            <a:ext cx="13004800" cy="9731632"/>
          </a:xfrm>
          <a:prstGeom prst="rect">
            <a:avLst/>
          </a:prstGeom>
        </p:spPr>
      </p:pic>
      <p:pic>
        <p:nvPicPr>
          <p:cNvPr id="157" name="pasted-image.tiff"/>
          <p:cNvPicPr>
            <a:picLocks noChangeAspect="1"/>
          </p:cNvPicPr>
          <p:nvPr/>
        </p:nvPicPr>
        <p:blipFill>
          <a:blip r:embed="rId4">
            <a:extLst/>
          </a:blip>
          <a:srcRect l="7575" t="0" r="7575" b="0"/>
          <a:stretch>
            <a:fillRect/>
          </a:stretch>
        </p:blipFill>
        <p:spPr>
          <a:xfrm>
            <a:off x="5715000" y="316782"/>
            <a:ext cx="2237751" cy="2637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 p14:dur="6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7575" t="0" r="757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Ontrack.school</a:t>
            </a:r>
          </a:p>
        </p:txBody>
      </p:sp>
      <p:sp>
        <p:nvSpPr>
          <p:cNvPr id="163" name="Shape 163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35279" indent="-335279" defTabSz="514095">
              <a:spcBef>
                <a:spcPts val="3300"/>
              </a:spcBef>
              <a:defRPr sz="2464"/>
            </a:pPr>
            <a:r>
              <a:t>Plataforma de origen colombiana orientada a solucionar los problemas de trafico de los buses que recogen escolares.</a:t>
            </a:r>
          </a:p>
          <a:p>
            <a:pPr marL="335279" indent="-335279" defTabSz="514095">
              <a:spcBef>
                <a:spcPts val="3300"/>
              </a:spcBef>
              <a:defRPr sz="2464"/>
            </a:pPr>
            <a:r>
              <a:t>Ofrece monitoreo en tiempo real del estado del bus, como también de sus paradas y alumnos que debe recoger en cada una de ellas.</a:t>
            </a:r>
          </a:p>
          <a:p>
            <a:pPr marL="335279" indent="-335279" defTabSz="514095">
              <a:spcBef>
                <a:spcPts val="3300"/>
              </a:spcBef>
              <a:defRPr sz="2464"/>
            </a:pPr>
            <a:r>
              <a:t>Permite tener un control a los establecimientos, como también otorgar asistencia a los conductores respecto a condiciones de tráfico.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400">
        <p:dissolv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creen Shot 2016-04-15 at 10.32.4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418" y="1227943"/>
            <a:ext cx="5622978" cy="7301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Screen Shot 2016-04-15 at 10.57.5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60357" y="1232987"/>
            <a:ext cx="2688384" cy="3557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 Shot 2016-04-15 at 10.58.14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85997" y="1223781"/>
            <a:ext cx="2688384" cy="3575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Screen Shot 2016-04-15 at 10.58.54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60357" y="5499416"/>
            <a:ext cx="5784717" cy="3026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creen Shot 2016-04-15 at 10.58.5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420889" y="208804"/>
            <a:ext cx="17846578" cy="9335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400">
        <p:dissolve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creen Shot 2016-04-15 at 10.59.3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389058" y="-56781"/>
            <a:ext cx="18043509" cy="949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618" y="176184"/>
            <a:ext cx="1630643" cy="440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 p14:dur="5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Traceus escolar</a:t>
            </a:r>
          </a:p>
        </p:txBody>
      </p:sp>
      <p:sp>
        <p:nvSpPr>
          <p:cNvPr id="184" name="Shape 184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Plataforma privada de origen Español, que ofrece servicios de geolocalización para buses escolares.</a:t>
            </a:r>
          </a:p>
          <a:p>
            <a:pPr/>
            <a:r>
              <a:t>Inicialmente una memoria en </a:t>
            </a:r>
            <a:r>
              <a:rPr i="1"/>
              <a:t>Escola Tècnica Superior d’Enginyeria Informàtica </a:t>
            </a:r>
            <a:r>
              <a:t>de </a:t>
            </a:r>
            <a:r>
              <a:rPr i="1"/>
              <a:t>Universitat Politècnica de València desarrollada por Eduardo Yago Marco.</a:t>
            </a:r>
          </a:p>
        </p:txBody>
      </p:sp>
      <p:pic>
        <p:nvPicPr>
          <p:cNvPr id="185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39902" y="5181792"/>
            <a:ext cx="4090795" cy="1104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400">
        <p:dissolve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62140" y="4241800"/>
            <a:ext cx="12880519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Chile los estudiantes son recogidos en las casas y el transporte escolar es un servicio prestado por particulares.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347598" y="4241800"/>
            <a:ext cx="12309603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Pero en España como en Colombia, los estudiantes son recogidos en paraderos y es colectivo.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Aveeza</a:t>
            </a:r>
          </a:p>
        </p:txBody>
      </p:sp>
      <p:sp>
        <p:nvSpPr>
          <p:cNvPr id="198" name="Shape 19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39089" indent="-339089" defTabSz="519937">
              <a:spcBef>
                <a:spcPts val="3300"/>
              </a:spcBef>
              <a:defRPr sz="2492"/>
            </a:pPr>
            <a:r>
              <a:t>Primera y única </a:t>
            </a:r>
            <a:r>
              <a:rPr i="1"/>
              <a:t>app</a:t>
            </a:r>
            <a:r>
              <a:t> en Chile que te informa en tiempo real lo que ocurre con el transporte escolar.</a:t>
            </a:r>
          </a:p>
          <a:p>
            <a:pPr marL="339089" indent="-339089" defTabSz="519937">
              <a:spcBef>
                <a:spcPts val="3300"/>
              </a:spcBef>
              <a:defRPr sz="2492"/>
            </a:pPr>
            <a:r>
              <a:t>Creada por dos profesionales con hijos, para dar solución a no saber dónde está el furgón escolar y el momento en que sus hijos llegarán al colegio y la casa, la cual fue una de las iniciativa seleccionada, que recibió financiamiento a través del fondo Subsidio Semilla de Asignación Flexible-Innovación (SSAF-I), entregado por Corfo y administrado por Fundación Chile. </a:t>
            </a:r>
          </a:p>
        </p:txBody>
      </p:sp>
      <p:pic>
        <p:nvPicPr>
          <p:cNvPr id="199" name="Untitled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426200" y="2477760"/>
            <a:ext cx="5918200" cy="591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Cosas que ocurrieron durante marzo...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Aveeza</a:t>
            </a:r>
          </a:p>
        </p:txBody>
      </p:sp>
      <p:sp>
        <p:nvSpPr>
          <p:cNvPr id="204" name="Shape 204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Permite verificar con el MIT las patentes de los vehículos particulares involucrados en el transporte.</a:t>
            </a:r>
          </a:p>
          <a:p>
            <a:pPr/>
            <a:r>
              <a:t>Permite a los conductores inscritos obtener descuentos para la mantención de sus vehículos.</a:t>
            </a:r>
          </a:p>
          <a:p>
            <a:pPr/>
            <a:r>
              <a:t>No tiene costo alguno para los conductores y ayuda a entregar un valor agregado a su servicio.</a:t>
            </a:r>
          </a:p>
        </p:txBody>
      </p:sp>
      <p:pic>
        <p:nvPicPr>
          <p:cNvPr id="205" name="Untitled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426200" y="2477760"/>
            <a:ext cx="5918200" cy="591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 p14:dur="5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</a:t>
            </a:r>
          </a:p>
        </p:txBody>
      </p:sp>
    </p:spTree>
  </p:cSld>
  <p:clrMapOvr>
    <a:masterClrMapping/>
  </p:clrMapOvr>
  <p:transition xmlns:p14="http://schemas.microsoft.com/office/powerpoint/2010/main" spd="fast" advClick="1" p14:dur="5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body" idx="1"/>
          </p:nvPr>
        </p:nvSpPr>
        <p:spPr>
          <a:xfrm>
            <a:off x="952500" y="1767820"/>
            <a:ext cx="11099800" cy="7213601"/>
          </a:xfrm>
          <a:prstGeom prst="rect">
            <a:avLst/>
          </a:prstGeom>
        </p:spPr>
        <p:txBody>
          <a:bodyPr/>
          <a:lstStyle/>
          <a:p>
            <a:pPr marL="210311" indent="-210311" defTabSz="268731">
              <a:spcBef>
                <a:spcPts val="1900"/>
              </a:spcBef>
              <a:defRPr sz="1748"/>
            </a:pPr>
            <a:r>
              <a:t>http://www.elespectador.com/noticias/educacion/aplicacion-movil-permite-padres-monitorear-recorrido-de-articulo-549723</a:t>
            </a:r>
          </a:p>
          <a:p>
            <a:pPr marL="210311" indent="-210311" defTabSz="268731">
              <a:spcBef>
                <a:spcPts val="1900"/>
              </a:spcBef>
              <a:defRPr sz="1748"/>
            </a:pPr>
            <a:r>
              <a:t>http://gestionmovil.com.mx/gestion-gps/industrias-y-sectores-de-aplicacion-gps/transporte-escolar-bus-escolar/</a:t>
            </a:r>
          </a:p>
          <a:p>
            <a:pPr marL="210311" indent="-210311" defTabSz="268731">
              <a:spcBef>
                <a:spcPts val="1900"/>
              </a:spcBef>
              <a:defRPr sz="1748"/>
            </a:pPr>
            <a:r>
              <a:rPr u="sng">
                <a:hlinkClick r:id="rId2" invalidUrl="" action="" tgtFrame="" tooltip="" history="1" highlightClick="0" endSnd="0"/>
              </a:rPr>
              <a:t>https://riunet.upv.es/bitstream/handle/10251/55654/YAGO%20-%20Aplicación%20Web%20y%20Móvil%20para%20el%20seguimiento%20de%20autobuses%20escolares.pdf?sequence=1</a:t>
            </a:r>
          </a:p>
          <a:p>
            <a:pPr marL="210311" indent="-210311" defTabSz="268731">
              <a:spcBef>
                <a:spcPts val="1900"/>
              </a:spcBef>
              <a:defRPr sz="1748"/>
            </a:pPr>
            <a:r>
              <a:rPr u="sng">
                <a:hlinkClick r:id="rId3" invalidUrl="" action="" tgtFrame="" tooltip="" history="1" highlightClick="0" endSnd="0"/>
              </a:rPr>
              <a:t>http://www.biobiochile.cl/2016/03/06/transporte-escolar-amenaza-con-paro-nacional-al-no-recibir-bono-por-petroleo.shtml</a:t>
            </a:r>
          </a:p>
          <a:p>
            <a:pPr marL="210311" indent="-210311" defTabSz="268731">
              <a:spcBef>
                <a:spcPts val="1900"/>
              </a:spcBef>
              <a:defRPr sz="1748"/>
            </a:pPr>
            <a:r>
              <a:rPr u="sng">
                <a:hlinkClick r:id="rId4" invalidUrl="" action="" tgtFrame="" tooltip="" history="1" highlightClick="0" endSnd="0"/>
              </a:rPr>
              <a:t>http://www.biobiochile.cl/2016/03/29/un-lesionado-grave-dejo-colision-entre-furgon-escolar-y-bus-en-la-araucania.shtml</a:t>
            </a:r>
          </a:p>
          <a:p>
            <a:pPr marL="210311" indent="-210311" defTabSz="268731">
              <a:spcBef>
                <a:spcPts val="1900"/>
              </a:spcBef>
              <a:defRPr sz="1748"/>
            </a:pPr>
            <a:r>
              <a:rPr u="sng">
                <a:hlinkClick r:id="rId5" invalidUrl="" action="" tgtFrame="" tooltip="" history="1" highlightClick="0" endSnd="0"/>
              </a:rPr>
              <a:t>http://www.biobiochile.cl/2016/04/07/furgon-escolar-protagoniza-choque-y-termina-incrustado-en-vivienda-de-valdivia.shtml</a:t>
            </a:r>
          </a:p>
          <a:p>
            <a:pPr marL="210311" indent="-210311" defTabSz="268731">
              <a:spcBef>
                <a:spcPts val="1900"/>
              </a:spcBef>
              <a:defRPr sz="1748"/>
            </a:pPr>
            <a:r>
              <a:rPr u="sng">
                <a:hlinkClick r:id="rId6" invalidUrl="" action="" tgtFrame="" tooltip="" history="1" highlightClick="0" endSnd="0"/>
              </a:rPr>
              <a:t>http://www.ahoranoticias.cl/chile/santiago/168021-dos-personas-heridas-deja-choque-de-furgon-escolares-en-puente-alto.html</a:t>
            </a:r>
          </a:p>
          <a:p>
            <a:pPr marL="210311" indent="-210311" defTabSz="268731">
              <a:spcBef>
                <a:spcPts val="1900"/>
              </a:spcBef>
              <a:defRPr sz="1748"/>
            </a:pPr>
            <a:r>
              <a:t>http://www.abc.es/20120718/tecnologia/abci-teenscrio-201207171218.html</a:t>
            </a:r>
          </a:p>
          <a:p>
            <a:pPr marL="210311" indent="-210311" defTabSz="268731">
              <a:spcBef>
                <a:spcPts val="1900"/>
              </a:spcBef>
              <a:defRPr sz="1748"/>
            </a:pPr>
            <a:r>
              <a:rPr u="sng">
                <a:hlinkClick r:id="rId7" invalidUrl="" action="" tgtFrame="" tooltip="" history="1" highlightClick="0" endSnd="0"/>
              </a:rPr>
              <a:t>http://www.aveeza.com</a:t>
            </a:r>
          </a:p>
          <a:p>
            <a:pPr marL="210311" indent="-210311" defTabSz="268731">
              <a:spcBef>
                <a:spcPts val="1900"/>
              </a:spcBef>
              <a:defRPr sz="1748"/>
            </a:pPr>
            <a:r>
              <a:t>http://traceus.es</a:t>
            </a:r>
          </a:p>
          <a:p>
            <a:pPr marL="210311" indent="-210311" defTabSz="268731">
              <a:spcBef>
                <a:spcPts val="1900"/>
              </a:spcBef>
              <a:defRPr sz="1748"/>
            </a:pPr>
            <a:r>
              <a:t>http://ontrackschool.co</a:t>
            </a:r>
          </a:p>
        </p:txBody>
      </p:sp>
      <p:sp>
        <p:nvSpPr>
          <p:cNvPr id="212" name="Shape 212"/>
          <p:cNvSpPr/>
          <p:nvPr/>
        </p:nvSpPr>
        <p:spPr>
          <a:xfrm>
            <a:off x="5162016" y="844273"/>
            <a:ext cx="268076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Referencias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creen Shot 2016-04-15 at 9.53.11 PM.pn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4028" t="16366" r="4028" b="14247"/>
          <a:stretch>
            <a:fillRect/>
          </a:stretch>
        </p:blipFill>
        <p:spPr>
          <a:xfrm>
            <a:off x="-1023756" y="0"/>
            <a:ext cx="13004801" cy="975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cover dir="d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creen Shot 2016-04-15 at 9.54.16 PM.pn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8463" t="0" r="8463" b="0"/>
          <a:stretch>
            <a:fillRect/>
          </a:stretch>
        </p:blipFill>
        <p:spPr>
          <a:xfrm>
            <a:off x="-1023756" y="0"/>
            <a:ext cx="13004801" cy="975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cover dir="d"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creen Shot 2016-04-15 at 9.54.26 PM.pn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9108" t="0" r="9108" b="0"/>
          <a:stretch>
            <a:fillRect/>
          </a:stretch>
        </p:blipFill>
        <p:spPr>
          <a:xfrm>
            <a:off x="-1023756" y="0"/>
            <a:ext cx="13004801" cy="975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cover dir="d"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creen Shot 2016-04-15 at 9.54.55 PM.pn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8996" t="0" r="8996" b="0"/>
          <a:stretch>
            <a:fillRect/>
          </a:stretch>
        </p:blipFill>
        <p:spPr>
          <a:xfrm>
            <a:off x="-1023756" y="0"/>
            <a:ext cx="13004801" cy="975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cover dir="d"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creen Shot 2016-04-15 at 10.32.29 PM.pn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4475" t="0" r="4475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cover dir="d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creen Shot 2016-04-15 at 10.32.29 PM.pn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4475" t="0" r="4475" b="0"/>
          <a:stretch>
            <a:fillRect/>
          </a:stretch>
        </p:blipFill>
        <p:spPr>
          <a:xfrm>
            <a:off x="-18318394" y="-12007284"/>
            <a:ext cx="62496075" cy="468720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400">
        <p:dissolv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creen Shot 2016-04-15 at 10.33.52 P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-2225531" y="-11502"/>
            <a:ext cx="15354016" cy="12233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cover dir="d"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